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310" r:id="rId11"/>
    <p:sldId id="311" r:id="rId12"/>
    <p:sldId id="301" r:id="rId13"/>
    <p:sldId id="302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80" r:id="rId23"/>
    <p:sldId id="281" r:id="rId24"/>
    <p:sldId id="291" r:id="rId25"/>
    <p:sldId id="292" r:id="rId26"/>
    <p:sldId id="293" r:id="rId27"/>
    <p:sldId id="294" r:id="rId28"/>
    <p:sldId id="295" r:id="rId29"/>
    <p:sldId id="296" r:id="rId30"/>
    <p:sldId id="297" r:id="rId31"/>
    <p:sldId id="298" r:id="rId32"/>
    <p:sldId id="299" r:id="rId33"/>
    <p:sldId id="300" r:id="rId34"/>
    <p:sldId id="275" r:id="rId35"/>
    <p:sldId id="277" r:id="rId36"/>
    <p:sldId id="282" r:id="rId37"/>
    <p:sldId id="276" r:id="rId38"/>
    <p:sldId id="303" r:id="rId39"/>
    <p:sldId id="304" r:id="rId40"/>
    <p:sldId id="305" r:id="rId41"/>
    <p:sldId id="306" r:id="rId42"/>
    <p:sldId id="307" r:id="rId43"/>
    <p:sldId id="308" r:id="rId44"/>
    <p:sldId id="278" r:id="rId45"/>
    <p:sldId id="279" r:id="rId46"/>
    <p:sldId id="283" r:id="rId47"/>
    <p:sldId id="284" r:id="rId48"/>
    <p:sldId id="285" r:id="rId49"/>
    <p:sldId id="286" r:id="rId50"/>
    <p:sldId id="288" r:id="rId51"/>
    <p:sldId id="287" r:id="rId52"/>
    <p:sldId id="290" r:id="rId53"/>
    <p:sldId id="289" r:id="rId54"/>
    <p:sldId id="266" r:id="rId55"/>
    <p:sldId id="265" r:id="rId56"/>
    <p:sldId id="309" r:id="rId5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38" autoAdjust="0"/>
    <p:restoredTop sz="94660"/>
  </p:normalViewPr>
  <p:slideViewPr>
    <p:cSldViewPr snapToGrid="0">
      <p:cViewPr varScale="1">
        <p:scale>
          <a:sx n="43" d="100"/>
          <a:sy n="43" d="100"/>
        </p:scale>
        <p:origin x="888" y="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93E2-C148-4BFF-9257-C5177CF1DF23}" type="datetimeFigureOut">
              <a:rPr lang="ru-RU" smtClean="0"/>
              <a:t>10.10.2021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132DA-217C-4080-9338-81EAAF4759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65674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93E2-C148-4BFF-9257-C5177CF1DF23}" type="datetimeFigureOut">
              <a:rPr lang="ru-RU" smtClean="0"/>
              <a:t>10.10.2021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132DA-217C-4080-9338-81EAAF4759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66343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93E2-C148-4BFF-9257-C5177CF1DF23}" type="datetimeFigureOut">
              <a:rPr lang="ru-RU" smtClean="0"/>
              <a:t>10.10.2021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132DA-217C-4080-9338-81EAAF4759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82757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93E2-C148-4BFF-9257-C5177CF1DF23}" type="datetimeFigureOut">
              <a:rPr lang="ru-RU" smtClean="0"/>
              <a:t>10.10.2021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132DA-217C-4080-9338-81EAAF4759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917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93E2-C148-4BFF-9257-C5177CF1DF23}" type="datetimeFigureOut">
              <a:rPr lang="ru-RU" smtClean="0"/>
              <a:t>10.10.2021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132DA-217C-4080-9338-81EAAF4759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23564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93E2-C148-4BFF-9257-C5177CF1DF23}" type="datetimeFigureOut">
              <a:rPr lang="ru-RU" smtClean="0"/>
              <a:t>10.10.2021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132DA-217C-4080-9338-81EAAF4759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33983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93E2-C148-4BFF-9257-C5177CF1DF23}" type="datetimeFigureOut">
              <a:rPr lang="ru-RU" smtClean="0"/>
              <a:t>10.10.2021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132DA-217C-4080-9338-81EAAF4759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80757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93E2-C148-4BFF-9257-C5177CF1DF23}" type="datetimeFigureOut">
              <a:rPr lang="ru-RU" smtClean="0"/>
              <a:t>10.10.2021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132DA-217C-4080-9338-81EAAF4759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60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93E2-C148-4BFF-9257-C5177CF1DF23}" type="datetimeFigureOut">
              <a:rPr lang="ru-RU" smtClean="0"/>
              <a:t>10.10.2021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132DA-217C-4080-9338-81EAAF4759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1553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93E2-C148-4BFF-9257-C5177CF1DF23}" type="datetimeFigureOut">
              <a:rPr lang="ru-RU" smtClean="0"/>
              <a:t>10.10.2021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132DA-217C-4080-9338-81EAAF4759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9776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93E2-C148-4BFF-9257-C5177CF1DF23}" type="datetimeFigureOut">
              <a:rPr lang="ru-RU" smtClean="0"/>
              <a:t>10.10.2021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132DA-217C-4080-9338-81EAAF4759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557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6893E2-C148-4BFF-9257-C5177CF1DF23}" type="datetimeFigureOut">
              <a:rPr lang="ru-RU" smtClean="0"/>
              <a:t>10.10.2021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F132DA-217C-4080-9338-81EAAF4759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5451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slide" Target="slide26.xml"/><Relationship Id="rId18" Type="http://schemas.openxmlformats.org/officeDocument/2006/relationships/slide" Target="slide36.xml"/><Relationship Id="rId26" Type="http://schemas.openxmlformats.org/officeDocument/2006/relationships/slide" Target="slide52.xml"/><Relationship Id="rId3" Type="http://schemas.openxmlformats.org/officeDocument/2006/relationships/slide" Target="slide4.xml"/><Relationship Id="rId21" Type="http://schemas.openxmlformats.org/officeDocument/2006/relationships/slide" Target="slide42.xml"/><Relationship Id="rId7" Type="http://schemas.openxmlformats.org/officeDocument/2006/relationships/slide" Target="slide14.xml"/><Relationship Id="rId12" Type="http://schemas.openxmlformats.org/officeDocument/2006/relationships/slide" Target="slide24.xml"/><Relationship Id="rId17" Type="http://schemas.openxmlformats.org/officeDocument/2006/relationships/slide" Target="slide34.xml"/><Relationship Id="rId25" Type="http://schemas.openxmlformats.org/officeDocument/2006/relationships/slide" Target="slide50.xml"/><Relationship Id="rId2" Type="http://schemas.openxmlformats.org/officeDocument/2006/relationships/slide" Target="slide6.xml"/><Relationship Id="rId16" Type="http://schemas.openxmlformats.org/officeDocument/2006/relationships/slide" Target="slide32.xml"/><Relationship Id="rId20" Type="http://schemas.openxmlformats.org/officeDocument/2006/relationships/slide" Target="slide4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2.xml"/><Relationship Id="rId11" Type="http://schemas.openxmlformats.org/officeDocument/2006/relationships/slide" Target="slide22.xml"/><Relationship Id="rId24" Type="http://schemas.openxmlformats.org/officeDocument/2006/relationships/slide" Target="slide48.xml"/><Relationship Id="rId5" Type="http://schemas.openxmlformats.org/officeDocument/2006/relationships/slide" Target="slide10.xml"/><Relationship Id="rId15" Type="http://schemas.openxmlformats.org/officeDocument/2006/relationships/slide" Target="slide30.xml"/><Relationship Id="rId23" Type="http://schemas.openxmlformats.org/officeDocument/2006/relationships/slide" Target="slide46.xml"/><Relationship Id="rId10" Type="http://schemas.openxmlformats.org/officeDocument/2006/relationships/slide" Target="slide20.xml"/><Relationship Id="rId19" Type="http://schemas.openxmlformats.org/officeDocument/2006/relationships/slide" Target="slide38.xml"/><Relationship Id="rId4" Type="http://schemas.openxmlformats.org/officeDocument/2006/relationships/slide" Target="slide8.xml"/><Relationship Id="rId9" Type="http://schemas.openxmlformats.org/officeDocument/2006/relationships/slide" Target="slide18.xml"/><Relationship Id="rId14" Type="http://schemas.openxmlformats.org/officeDocument/2006/relationships/slide" Target="slide28.xml"/><Relationship Id="rId22" Type="http://schemas.openxmlformats.org/officeDocument/2006/relationships/slide" Target="slide4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3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35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37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39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41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43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45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47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49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51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" Target="slide53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" Target="slide55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8351" y="0"/>
            <a:ext cx="11463454" cy="4081346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Глубокинская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школа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Краснинского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Смоленской области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профессионального мастерства педагогических работников</a:t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образовательных учреждений муниципального образования</a:t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Краснинский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район» Смоленской области</a:t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«Педагогическое искусство»</a:t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Номинация: методическая разработка внеклассного мероприятия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Интерактивная викторина «В путешествие по родному краю»</a:t>
            </a:r>
            <a:endParaRPr lang="ru-RU" sz="2700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7538223" y="4415884"/>
            <a:ext cx="4393582" cy="2141033"/>
          </a:xfrm>
        </p:spPr>
        <p:txBody>
          <a:bodyPr>
            <a:normAutofit lnSpcReduction="1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 разработки</a:t>
            </a:r>
          </a:p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Кащеева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Людмила Викторовна,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географии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биологии.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2021г.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8144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74408" y="791066"/>
            <a:ext cx="85045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Крупнейший производитель бриллиантов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5" name="Управляющая кнопка: далее 4">
            <a:hlinkClick r:id="rId2" action="ppaction://hlinksldjump" highlightClick="1"/>
          </p:cNvPr>
          <p:cNvSpPr/>
          <p:nvPr/>
        </p:nvSpPr>
        <p:spPr>
          <a:xfrm>
            <a:off x="9433932" y="4928838"/>
            <a:ext cx="1510767" cy="1382751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8016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74408" y="791066"/>
            <a:ext cx="90850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.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Смоленский Ювелирный завод “Кристалл”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9590049" y="5241073"/>
            <a:ext cx="1421558" cy="133814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9079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91375" y="580974"/>
            <a:ext cx="1099510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 река вытекает из одноименного озера. Она является </a:t>
            </a:r>
            <a:r>
              <a:rPr lang="ru-RU" sz="36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третим</a:t>
            </a:r>
            <a:r>
              <a:rPr lang="ru-RU" sz="36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величине и водности притоком реки Западной Двины</a:t>
            </a:r>
            <a:r>
              <a:rPr lang="ru-RU" sz="36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Управляющая кнопка: далее 3">
            <a:hlinkClick r:id="rId2" action="ppaction://hlinksldjump" highlightClick="1"/>
          </p:cNvPr>
          <p:cNvSpPr/>
          <p:nvPr/>
        </p:nvSpPr>
        <p:spPr>
          <a:xfrm>
            <a:off x="9166302" y="5107258"/>
            <a:ext cx="1421558" cy="131584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7841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568007" y="694686"/>
            <a:ext cx="25796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36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ека </a:t>
            </a:r>
            <a:r>
              <a:rPr lang="ru-RU" sz="3600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Каспля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9099395" y="5218771"/>
            <a:ext cx="1494263" cy="1271239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4488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1892" y="1126579"/>
            <a:ext cx="778355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2324100" algn="l"/>
              </a:tabLst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Назовите автора следующих стихотворных строчек:</a:t>
            </a:r>
          </a:p>
          <a:p>
            <a:pPr algn="just">
              <a:spcAft>
                <a:spcPts val="0"/>
              </a:spcAft>
              <a:tabLst>
                <a:tab pos="2324100" algn="l"/>
              </a:tabLst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Всегда задумчива, скромна,</a:t>
            </a:r>
          </a:p>
          <a:p>
            <a:pPr algn="just">
              <a:spcAft>
                <a:spcPts val="0"/>
              </a:spcAft>
              <a:tabLst>
                <a:tab pos="2324100" algn="l"/>
              </a:tabLst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Как верба у ручья,</a:t>
            </a:r>
          </a:p>
          <a:p>
            <a:pPr algn="just">
              <a:spcAft>
                <a:spcPts val="0"/>
              </a:spcAft>
              <a:tabLst>
                <a:tab pos="2324100" algn="l"/>
              </a:tabLst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Моя родная сторона,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Смоленщина моя.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Управляющая кнопка: далее 2">
            <a:hlinkClick r:id="rId2" action="ppaction://hlinksldjump" highlightClick="1"/>
          </p:cNvPr>
          <p:cNvSpPr/>
          <p:nvPr/>
        </p:nvSpPr>
        <p:spPr>
          <a:xfrm>
            <a:off x="9024235" y="5062653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2244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70916" y="991464"/>
            <a:ext cx="60454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  <a:tabLst>
                <a:tab pos="2324100" algn="l"/>
              </a:tabLst>
            </a:pPr>
            <a:r>
              <a:rPr lang="ru-RU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Николай Иванович </a:t>
            </a:r>
            <a:r>
              <a:rPr lang="ru-RU" sz="36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Рыленков</a:t>
            </a:r>
            <a:endParaRPr lang="ru-RU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9099395" y="4795024"/>
            <a:ext cx="1666884" cy="133814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2834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99929" y="720443"/>
            <a:ext cx="1024393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2324100" algn="l"/>
              </a:tabLst>
            </a:pP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Назовите автора и название поэмы про бойца, написанной в военные годы.</a:t>
            </a:r>
            <a:endParaRPr lang="ru-RU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Управляющая кнопка: далее 2">
            <a:hlinkClick r:id="rId2" action="ppaction://hlinksldjump" highlightClick="1"/>
          </p:cNvPr>
          <p:cNvSpPr/>
          <p:nvPr/>
        </p:nvSpPr>
        <p:spPr>
          <a:xfrm>
            <a:off x="9590048" y="5151862"/>
            <a:ext cx="1182029" cy="1248937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2987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67085" y="1256508"/>
            <a:ext cx="74840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«Василий 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Теркин» </a:t>
            </a:r>
            <a:r>
              <a:rPr lang="ru-RU" sz="36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А.Т.Твардовский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9551121" y="5575610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2508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28869" y="336132"/>
            <a:ext cx="934278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Назовите смоленского поэта-песенника автора знаменитой  «Катюши».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Управляющая кнопка: далее 2">
            <a:hlinkClick r:id="rId2" action="ppaction://hlinksldjump" highlightClick="1"/>
          </p:cNvPr>
          <p:cNvSpPr/>
          <p:nvPr/>
        </p:nvSpPr>
        <p:spPr>
          <a:xfrm>
            <a:off x="10071652" y="5330283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453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8790" y="832438"/>
            <a:ext cx="66726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ru-RU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Михаил 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Васильевич </a:t>
            </a:r>
            <a:r>
              <a:rPr lang="ru-RU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Исаковский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 rot="10800000" flipH="1" flipV="1">
            <a:off x="9255513" y="4951141"/>
            <a:ext cx="1271238" cy="1115121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3528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296" y="0"/>
            <a:ext cx="11701669" cy="5586094"/>
          </a:xfrm>
          <a:blipFill>
            <a:blip r:embed="rId2"/>
            <a:tile tx="0" ty="0" sx="100000" sy="100000" flip="none" algn="tl"/>
          </a:blipFill>
        </p:spPr>
        <p:txBody>
          <a:bodyPr>
            <a:normAutofit fontScale="90000"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Смоленщина – удивительный край. С особенностями ее положения связаны многие исторические события, сыгравшие важную роль в судьбе России. Находясь на западных подступах к Москве, она не раз была ареной ожесточенных сражений, поэтому Смоленск издавна называют «Ключом-городом» к Москве, а Смоленщину – «Западными воротами» в Москву. Такое название полностью оправдано. Древние памятники культуры и истории, красивейшая природа, гостеприимные и открытые люди – вот основные черты нашего края.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5286" y="5586094"/>
            <a:ext cx="11807687" cy="107721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Для того, чтобы понять особенности природы и жизни людей на нашей планете, необходимо изучать свой родной край.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957478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296" y="418237"/>
            <a:ext cx="1191370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Жизнь и творчество этого писателя достаточно тесно связаны со смоленской землей. Долгое время он работал в селе Алексине Дорогобужского уезда учителем и директором школы второй ступени. Его литературные произведения повествуют о смысле гармонических отношений человека и природы</a:t>
            </a: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endParaRPr lang="ru-RU" dirty="0"/>
          </a:p>
        </p:txBody>
      </p:sp>
      <p:sp>
        <p:nvSpPr>
          <p:cNvPr id="4" name="Управляющая кнопка: далее 3">
            <a:hlinkClick r:id="rId2" action="ppaction://hlinksldjump" highlightClick="1"/>
          </p:cNvPr>
          <p:cNvSpPr/>
          <p:nvPr/>
        </p:nvSpPr>
        <p:spPr>
          <a:xfrm>
            <a:off x="10192215" y="5508702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5075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48114" y="1017969"/>
            <a:ext cx="64161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Михаил Михайлович </a:t>
            </a:r>
            <a:r>
              <a:rPr lang="ru-RU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Пришвин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10192215" y="5508702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142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28868" y="509705"/>
            <a:ext cx="1097280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Известный флотоводец адмирал, продолжатель традиций русского военного искусства, организатор разгрома турецкого флота в </a:t>
            </a:r>
            <a:r>
              <a:rPr lang="ru-RU" sz="3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Синопской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бухте, во время крымской войны.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Управляющая кнопка: далее 2">
            <a:hlinkClick r:id="rId2" action="ppaction://hlinksldjump" highlightClick="1"/>
          </p:cNvPr>
          <p:cNvSpPr/>
          <p:nvPr/>
        </p:nvSpPr>
        <p:spPr>
          <a:xfrm>
            <a:off x="10370634" y="5084956"/>
            <a:ext cx="1331035" cy="119853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00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65540" y="660160"/>
            <a:ext cx="59675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Павел 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Степанович </a:t>
            </a:r>
            <a:r>
              <a:rPr lang="ru-RU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Нахимов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10638263" y="5241073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2051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81308" y="768763"/>
            <a:ext cx="105490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14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слиянии каких рек расположен поселок городского типа Красный?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Управляющая кнопка: далее 2">
            <a:hlinkClick r:id="rId2" action="ppaction://hlinksldjump" highlightClick="1"/>
          </p:cNvPr>
          <p:cNvSpPr/>
          <p:nvPr/>
        </p:nvSpPr>
        <p:spPr>
          <a:xfrm>
            <a:off x="10487946" y="506265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600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95707" y="594797"/>
            <a:ext cx="83009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14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3600" dirty="0">
                <a:solidFill>
                  <a:srgbClr val="14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слиянии рек Свиной и Мереи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9545444" y="5062654"/>
            <a:ext cx="1488465" cy="119853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1573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59728" y="714789"/>
            <a:ext cx="102368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14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600" dirty="0" smtClean="0">
                <a:solidFill>
                  <a:srgbClr val="14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каком году  </a:t>
            </a:r>
            <a:r>
              <a:rPr lang="ru-RU" sz="3600" dirty="0">
                <a:solidFill>
                  <a:srgbClr val="14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Красном была открыта первая </a:t>
            </a:r>
            <a:r>
              <a:rPr lang="ru-RU" sz="3600" dirty="0" smtClean="0">
                <a:solidFill>
                  <a:srgbClr val="14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школа и где она размещалась?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://krasny.library67.ru/files/300/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4576" y="2596375"/>
            <a:ext cx="4460487" cy="3202259"/>
          </a:xfrm>
          <a:prstGeom prst="rect">
            <a:avLst/>
          </a:prstGeom>
          <a:noFill/>
          <a:ln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Управляющая кнопка: далее 1">
            <a:hlinkClick r:id="rId3" action="ppaction://hlinksldjump" highlightClick="1"/>
          </p:cNvPr>
          <p:cNvSpPr/>
          <p:nvPr/>
        </p:nvSpPr>
        <p:spPr>
          <a:xfrm>
            <a:off x="10080704" y="5277426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8893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3610" y="692486"/>
            <a:ext cx="1043754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14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1849 г. в Красном была открыта первая школа, которая размешалась в частном доме, а потом были построены здания школы и гимназии.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9679259" y="5263376"/>
            <a:ext cx="1756094" cy="139925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9830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0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087" y="628690"/>
            <a:ext cx="4505635" cy="2972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67454" y="1027023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>
                <a:solidFill>
                  <a:srgbClr val="14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dirty="0" smtClean="0">
                <a:solidFill>
                  <a:srgbClr val="14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честь кого, </a:t>
            </a:r>
            <a:r>
              <a:rPr lang="ru-RU" sz="3200" dirty="0">
                <a:solidFill>
                  <a:srgbClr val="14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высоком постаменте установлен знаменитый танк </a:t>
            </a:r>
            <a:r>
              <a:rPr lang="ru-RU" sz="3200" dirty="0" smtClean="0">
                <a:solidFill>
                  <a:srgbClr val="14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Т-34?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Управляющая кнопка: далее 2">
            <a:hlinkClick r:id="rId3" action="ppaction://hlinksldjump" highlightClick="1"/>
          </p:cNvPr>
          <p:cNvSpPr/>
          <p:nvPr/>
        </p:nvSpPr>
        <p:spPr>
          <a:xfrm>
            <a:off x="10504449" y="5664820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2584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3747" y="245627"/>
            <a:ext cx="1144115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14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Героические страницы в летопись поселка вписали воины Советской Армии и народные мстители в годы Великой Отечественной войны. В июле 1941 г. на юго-западе </a:t>
            </a:r>
            <a:r>
              <a:rPr lang="ru-RU" sz="3600" dirty="0" err="1">
                <a:solidFill>
                  <a:srgbClr val="14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Краснинского</a:t>
            </a:r>
            <a:r>
              <a:rPr lang="ru-RU" sz="3600" dirty="0">
                <a:solidFill>
                  <a:srgbClr val="14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у д. </a:t>
            </a:r>
            <a:r>
              <a:rPr lang="ru-RU" sz="3600" dirty="0" err="1">
                <a:solidFill>
                  <a:srgbClr val="14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Зверовичи</a:t>
            </a:r>
            <a:r>
              <a:rPr lang="ru-RU" sz="3600" dirty="0">
                <a:solidFill>
                  <a:srgbClr val="14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57-я танковая дивизия под командованием полковника В.А. Мишулина в течение 8 суток сдерживала натиск гитлеровских дивизий, рвавшихся к Смоленску. В их честь, на высоком постаменте установлен знаменитый танк Т-34 - символ победы советского оружия и воинов-танкистов.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10147610" y="5356730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3455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7494465"/>
              </p:ext>
            </p:extLst>
          </p:nvPr>
        </p:nvGraphicFramePr>
        <p:xfrm>
          <a:off x="344557" y="331303"/>
          <a:ext cx="11463130" cy="758734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72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06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63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8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875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875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6712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Географическая тропинка</a:t>
                      </a:r>
                      <a:endParaRPr lang="ru-RU" sz="28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1</a:t>
                      </a:r>
                      <a:endParaRPr lang="ru-RU" sz="6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 action="ppaction://hlinksldjump"/>
                        </a:rPr>
                        <a:t>2</a:t>
                      </a:r>
                      <a:endParaRPr lang="ru-RU" sz="6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4" action="ppaction://hlinksldjump"/>
                        </a:rPr>
                        <a:t>3</a:t>
                      </a:r>
                      <a:endParaRPr lang="ru-RU" sz="6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5" action="ppaction://hlinksldjump"/>
                        </a:rPr>
                        <a:t>4</a:t>
                      </a:r>
                      <a:endParaRPr lang="ru-RU" sz="6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6" action="ppaction://hlinksldjump"/>
                        </a:rPr>
                        <a:t>5</a:t>
                      </a:r>
                      <a:endParaRPr lang="ru-RU" sz="6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38176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Литературная и «Известные люди» тропинка</a:t>
                      </a:r>
                      <a:endParaRPr lang="ru-RU" sz="28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7" action="ppaction://hlinksldjump"/>
                        </a:rPr>
                        <a:t>1</a:t>
                      </a:r>
                      <a:endParaRPr lang="ru-RU" sz="6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8" action="ppaction://hlinksldjump"/>
                        </a:rPr>
                        <a:t>2</a:t>
                      </a:r>
                      <a:endParaRPr lang="ru-RU" sz="6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9" action="ppaction://hlinksldjump"/>
                        </a:rPr>
                        <a:t>3</a:t>
                      </a:r>
                      <a:endParaRPr lang="ru-RU" sz="6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0" action="ppaction://hlinksldjump"/>
                        </a:rPr>
                        <a:t>4</a:t>
                      </a:r>
                      <a:endParaRPr lang="ru-RU" sz="6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1" action="ppaction://hlinksldjump"/>
                        </a:rPr>
                        <a:t>5</a:t>
                      </a:r>
                      <a:endParaRPr lang="ru-RU" sz="6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6712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Тропинка «</a:t>
                      </a:r>
                      <a:r>
                        <a:rPr lang="ru-RU" sz="2800" dirty="0" err="1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Краснинский</a:t>
                      </a:r>
                      <a:r>
                        <a:rPr lang="ru-RU" sz="28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край»</a:t>
                      </a:r>
                      <a:endParaRPr lang="ru-RU" sz="28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2" action="ppaction://hlinksldjump"/>
                        </a:rPr>
                        <a:t>1</a:t>
                      </a:r>
                      <a:endParaRPr lang="ru-RU" sz="6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3" action="ppaction://hlinksldjump"/>
                        </a:rPr>
                        <a:t>2</a:t>
                      </a:r>
                      <a:endParaRPr lang="ru-RU" sz="6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4" action="ppaction://hlinksldjump"/>
                        </a:rPr>
                        <a:t>3</a:t>
                      </a:r>
                      <a:endParaRPr lang="ru-RU" sz="6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5" action="ppaction://hlinksldjump"/>
                        </a:rPr>
                        <a:t>4</a:t>
                      </a:r>
                      <a:endParaRPr lang="ru-RU" sz="6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6" action="ppaction://hlinksldjump"/>
                        </a:rPr>
                        <a:t>5</a:t>
                      </a:r>
                      <a:endParaRPr lang="ru-RU" sz="6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38176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Историческая тропинка</a:t>
                      </a:r>
                      <a:endParaRPr lang="ru-RU" sz="28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7" action="ppaction://hlinksldjump"/>
                        </a:rPr>
                        <a:t>1</a:t>
                      </a:r>
                      <a:endParaRPr lang="ru-RU" sz="6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8" action="ppaction://hlinksldjump"/>
                        </a:rPr>
                        <a:t>2</a:t>
                      </a:r>
                      <a:endParaRPr lang="ru-RU" sz="6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9" action="ppaction://hlinksldjump"/>
                        </a:rPr>
                        <a:t>3</a:t>
                      </a:r>
                      <a:endParaRPr lang="ru-RU" sz="6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0" action="ppaction://hlinksldjump"/>
                        </a:rPr>
                        <a:t>4</a:t>
                      </a:r>
                      <a:endParaRPr lang="ru-RU" sz="6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1" action="ppaction://hlinksldjump"/>
                        </a:rPr>
                        <a:t>5</a:t>
                      </a:r>
                      <a:endParaRPr lang="ru-RU" sz="6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671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Тропинка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28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2800" b="0" kern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Особо охраняемые природные территории и Красная</a:t>
                      </a:r>
                      <a:r>
                        <a:rPr lang="ru-RU" sz="2800" b="0" kern="1200" baseline="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книга</a:t>
                      </a:r>
                      <a:r>
                        <a:rPr lang="ru-RU" sz="28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28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2" action="ppaction://hlinksldjump"/>
                        </a:rPr>
                        <a:t>1</a:t>
                      </a:r>
                      <a:endParaRPr lang="ru-RU" sz="6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3" action="ppaction://hlinksldjump"/>
                        </a:rPr>
                        <a:t>2</a:t>
                      </a:r>
                      <a:endParaRPr lang="ru-RU" sz="6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4" action="ppaction://hlinksldjump"/>
                        </a:rPr>
                        <a:t>3</a:t>
                      </a:r>
                      <a:endParaRPr lang="ru-RU" sz="6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5" action="ppaction://hlinksldjump"/>
                        </a:rPr>
                        <a:t>4</a:t>
                      </a:r>
                      <a:endParaRPr lang="ru-RU" sz="6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6" action="ppaction://hlinksldjump"/>
                        </a:rPr>
                        <a:t>5</a:t>
                      </a:r>
                      <a:endParaRPr lang="ru-RU" sz="6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8496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0655" y="634949"/>
            <a:ext cx="111958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14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Чье имя носит </a:t>
            </a:r>
            <a:r>
              <a:rPr lang="ru-RU" sz="3600" dirty="0" err="1" smtClean="0">
                <a:solidFill>
                  <a:srgbClr val="14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Краснинский</a:t>
            </a:r>
            <a:r>
              <a:rPr lang="ru-RU" sz="3600" dirty="0" smtClean="0">
                <a:solidFill>
                  <a:srgbClr val="14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solidFill>
                  <a:srgbClr val="14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краеведческий </a:t>
            </a:r>
            <a:r>
              <a:rPr lang="ru-RU" sz="3600" dirty="0" smtClean="0">
                <a:solidFill>
                  <a:srgbClr val="14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музей и почему?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0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600" y="2632191"/>
            <a:ext cx="4724400" cy="3162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krasny.library67.ru/files/299/resize/13_300_22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078" y="2697278"/>
            <a:ext cx="285750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Управляющая кнопка: далее 2">
            <a:hlinkClick r:id="rId4" action="ppaction://hlinksldjump" highlightClick="1"/>
          </p:cNvPr>
          <p:cNvSpPr/>
          <p:nvPr/>
        </p:nvSpPr>
        <p:spPr>
          <a:xfrm>
            <a:off x="9355013" y="5486399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3609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8419" y="264056"/>
            <a:ext cx="1182029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14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1987 г. музей работает в двухэтажном каменном здании постройки начала XX в. В 2003 г. ему было присвоено имя основателей музея - супругов </a:t>
            </a:r>
            <a:r>
              <a:rPr lang="ru-RU" sz="3600" dirty="0" err="1">
                <a:solidFill>
                  <a:srgbClr val="14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Ерашовых</a:t>
            </a:r>
            <a:r>
              <a:rPr lang="ru-RU" sz="3600" dirty="0">
                <a:solidFill>
                  <a:srgbClr val="14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0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648" y="2572380"/>
            <a:ext cx="4724400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Управляющая кнопка: домой 2">
            <a:hlinkClick r:id="rId3" action="ppaction://hlinksldjump" highlightClick="1"/>
          </p:cNvPr>
          <p:cNvSpPr/>
          <p:nvPr/>
        </p:nvSpPr>
        <p:spPr>
          <a:xfrm>
            <a:off x="9099395" y="5174166"/>
            <a:ext cx="1733792" cy="1360449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98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6770" y="576290"/>
            <a:ext cx="1095049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40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возведение этой церкви купец Г. </a:t>
            </a:r>
            <a:r>
              <a:rPr lang="ru-RU" sz="3600" dirty="0" err="1">
                <a:solidFill>
                  <a:srgbClr val="40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Миледин</a:t>
            </a:r>
            <a:r>
              <a:rPr lang="ru-RU" sz="3600" dirty="0">
                <a:solidFill>
                  <a:srgbClr val="40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1872 году был награждён благословенной грамотой, выдаваемой Святейшим Синодом. Как называется этот храм?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http://krasny.library67.ru/files/300/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0756" y="2884614"/>
            <a:ext cx="3063410" cy="3716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Управляющая кнопка: далее 2">
            <a:hlinkClick r:id="rId3" action="ppaction://hlinksldjump" highlightClick="1"/>
          </p:cNvPr>
          <p:cNvSpPr/>
          <p:nvPr/>
        </p:nvSpPr>
        <p:spPr>
          <a:xfrm>
            <a:off x="8898673" y="5397190"/>
            <a:ext cx="1711489" cy="124313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3009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2234" y="237068"/>
            <a:ext cx="1153036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50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Храм Преображения Господня является памятником архитектуры XIX века областного значения. Каменная Преображенская церковь возведена в 1871 г. на средства прихожан, в основном же — купца 2-ой гильдии Григория </a:t>
            </a:r>
            <a:r>
              <a:rPr lang="ru-RU" sz="3600" dirty="0" err="1">
                <a:solidFill>
                  <a:srgbClr val="50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Миледина</a:t>
            </a:r>
            <a:r>
              <a:rPr lang="ru-RU" sz="3600" dirty="0">
                <a:solidFill>
                  <a:srgbClr val="50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9679259" y="5196469"/>
            <a:ext cx="1376952" cy="127123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8171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6049" y="383816"/>
            <a:ext cx="1153036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Собор Смоленска, возведенный в честь освобождения города от иноземных захватчиков и возвращения его в состав России. Строительство  собора было начато в 1677 году Алексеем Корольковым, закончено в 1732-1740 годах по проекту архитектора </a:t>
            </a:r>
            <a:r>
              <a:rPr lang="ru-RU" sz="3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А.И.Шеделя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 настоящее время является главным центром православия в области.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Управляющая кнопка: далее 2">
            <a:hlinkClick r:id="rId2" action="ppaction://hlinksldjump" highlightClick="1"/>
          </p:cNvPr>
          <p:cNvSpPr/>
          <p:nvPr/>
        </p:nvSpPr>
        <p:spPr>
          <a:xfrm>
            <a:off x="9656956" y="4995746"/>
            <a:ext cx="1315844" cy="128774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6494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35672" y="835670"/>
            <a:ext cx="73554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Успенский 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кафедральный </a:t>
            </a: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собор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10326028" y="5107259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3047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1444" y="415487"/>
            <a:ext cx="1119582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парке какого города Смоленской области находится обелиск в честь наиболее отличившихся боевых соединений Советской армии, которым было присвоено звание гвардейских 18 сентября 1941 года приказом наркома обороны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Управляющая кнопка: далее 2">
            <a:hlinkClick r:id="rId2" action="ppaction://hlinksldjump" highlightClick="1"/>
          </p:cNvPr>
          <p:cNvSpPr/>
          <p:nvPr/>
        </p:nvSpPr>
        <p:spPr>
          <a:xfrm>
            <a:off x="10192215" y="5597912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9278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81308" y="630264"/>
            <a:ext cx="106828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городе Ельня- первом советском городе, отбитым у врага</a:t>
            </a:r>
            <a:r>
              <a:rPr lang="ru-RU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10660566" y="5464098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6436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79863" y="1276595"/>
            <a:ext cx="109281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buFont typeface="+mj-lt"/>
              <a:buAutoNum type="arabicPeriod"/>
            </a:pP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Какую роль в истории Смоленска сыграл зодчий Фёдор Конь? </a:t>
            </a:r>
            <a:endParaRPr lang="ru-RU" sz="36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Управляющая кнопка: далее 3">
            <a:hlinkClick r:id="rId2" action="ppaction://hlinksldjump" highlightClick="1"/>
          </p:cNvPr>
          <p:cNvSpPr/>
          <p:nvPr/>
        </p:nvSpPr>
        <p:spPr>
          <a:xfrm>
            <a:off x="10169912" y="5151863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410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16567" y="729734"/>
            <a:ext cx="95008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buFont typeface="+mj-lt"/>
              <a:buAutoNum type="arabicPeriod"/>
            </a:pPr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Построил 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крепостную стену</a:t>
            </a:r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9679259" y="4951141"/>
            <a:ext cx="1577674" cy="146616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896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36860" y="792681"/>
            <a:ext cx="111897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Где расположен географический центр нашей области? </a:t>
            </a:r>
            <a:endParaRPr lang="ru-RU" sz="3600" dirty="0"/>
          </a:p>
        </p:txBody>
      </p:sp>
      <p:sp>
        <p:nvSpPr>
          <p:cNvPr id="4" name="Управляющая кнопка: далее 3">
            <a:hlinkClick r:id="rId2" action="ppaction://hlinksldjump" highlightClick="1"/>
          </p:cNvPr>
          <p:cNvSpPr/>
          <p:nvPr/>
        </p:nvSpPr>
        <p:spPr>
          <a:xfrm>
            <a:off x="8854068" y="4415882"/>
            <a:ext cx="1644582" cy="1561171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6632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4469" y="942499"/>
            <a:ext cx="109504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имя смолянина, водрузившего знамя победы над </a:t>
            </a:r>
            <a:r>
              <a:rPr lang="ru-RU" sz="3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Рейстагом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Управляющая кнопка: далее 2">
            <a:hlinkClick r:id="rId2" action="ppaction://hlinksldjump" highlightClick="1"/>
          </p:cNvPr>
          <p:cNvSpPr/>
          <p:nvPr/>
        </p:nvSpPr>
        <p:spPr>
          <a:xfrm>
            <a:off x="10103005" y="5285678"/>
            <a:ext cx="1488465" cy="137695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3984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074128" y="942499"/>
            <a:ext cx="62825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Михаил Егоров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9946887" y="5062654"/>
            <a:ext cx="1271239" cy="139925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2120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36702" y="665499"/>
            <a:ext cx="96792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олицетворяет памятник с орлами героям Отечественной войны 1812 года? 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Управляющая кнопка: далее 3">
            <a:hlinkClick r:id="rId2" action="ppaction://hlinksldjump" highlightClick="1"/>
          </p:cNvPr>
          <p:cNvSpPr/>
          <p:nvPr/>
        </p:nvSpPr>
        <p:spPr>
          <a:xfrm>
            <a:off x="9815972" y="5285678"/>
            <a:ext cx="1599977" cy="124313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4995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81307" y="737091"/>
            <a:ext cx="967925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Высокая скала – Россия, воин, взбирающийся на скалу – армия Наполеона, Два могучих орла – русские армии Багратиона и Барклая-де-Толли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10236820" y="5531005"/>
            <a:ext cx="1466162" cy="122083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201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57561" y="192812"/>
            <a:ext cx="1121812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 многолетнее травянистое растение с толстым ползучим мясистым горизонтальным корневищем, плавающими на воде округло-овальными листьями и белыми с розовым оттенком цветками. Численность этого вида относительно высока, но быстро сокращается из-за зарастания водоемов и загрязнения их отходами производства.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Управляющая кнопка: далее 3">
            <a:hlinkClick r:id="rId2" action="ppaction://hlinksldjump" highlightClick="1"/>
          </p:cNvPr>
          <p:cNvSpPr/>
          <p:nvPr/>
        </p:nvSpPr>
        <p:spPr>
          <a:xfrm>
            <a:off x="9077093" y="5129560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5118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95708" y="857973"/>
            <a:ext cx="6141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Кувшинка белоснежная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10147610" y="5040350"/>
            <a:ext cx="1243138" cy="133814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2075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6840" y="299291"/>
            <a:ext cx="1137424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2324100" algn="l"/>
              </a:tabLst>
            </a:pP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Этот моллюск находится под угрозой исчезновения. Занесен в Красную книгу СССР, Красную книгу РСФСР, Красную книгу Республики Беларусь.</a:t>
            </a:r>
          </a:p>
          <a:p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Достоверных сведений о находках данного вида на территории области нет, однако вероятно его нахождение в чистых притоках Западной Двины.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Управляющая кнопка: далее 2">
            <a:hlinkClick r:id="rId2" action="ppaction://hlinksldjump" highlightClick="1"/>
          </p:cNvPr>
          <p:cNvSpPr/>
          <p:nvPr/>
        </p:nvSpPr>
        <p:spPr>
          <a:xfrm>
            <a:off x="9902283" y="5374888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6261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38018" y="590343"/>
            <a:ext cx="53322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Жемчужница европейская</a:t>
            </a:r>
            <a:endParaRPr lang="ru-RU" dirty="0"/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10125307" y="5419493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032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5190" y="380252"/>
            <a:ext cx="1070517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Назовите историко-культурный природный заповедник, расположенный на территории Вяземского </a:t>
            </a:r>
            <a:r>
              <a:rPr lang="ru-RU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района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Управляющая кнопка: далее 2">
            <a:hlinkClick r:id="rId2" action="ppaction://hlinksldjump" highlightClick="1"/>
          </p:cNvPr>
          <p:cNvSpPr/>
          <p:nvPr/>
        </p:nvSpPr>
        <p:spPr>
          <a:xfrm>
            <a:off x="10125307" y="5597912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471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73385" y="679553"/>
            <a:ext cx="88606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Историко-культурный 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заповедник </a:t>
            </a:r>
            <a:r>
              <a:rPr lang="ru-RU" sz="36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Хмелита</a:t>
            </a:r>
            <a:endParaRPr lang="ru-RU" dirty="0"/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10012808" y="5151863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1004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17429" y="673412"/>
            <a:ext cx="46249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Дорогобужском районе</a:t>
            </a:r>
            <a:endParaRPr lang="ru-RU" sz="3200" dirty="0"/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 rot="10800000" flipV="1">
            <a:off x="9322419" y="4705815"/>
            <a:ext cx="2352741" cy="1801001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1216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6771" y="580974"/>
            <a:ext cx="1023681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Памятник природы, имеющий эстетическое и рекреационное значение, находящийся в поселке Пржевальское Демидовского района.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Управляющая кнопка: далее 2">
            <a:hlinkClick r:id="rId2" action="ppaction://hlinksldjump" highlightClick="1"/>
          </p:cNvPr>
          <p:cNvSpPr/>
          <p:nvPr/>
        </p:nvSpPr>
        <p:spPr>
          <a:xfrm>
            <a:off x="10362380" y="5285678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0070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48254" y="478832"/>
            <a:ext cx="282353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tabLst>
                <a:tab pos="2324100" algn="l"/>
              </a:tabLst>
            </a:pPr>
            <a:r>
              <a:rPr lang="ru-RU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Озеро </a:t>
            </a:r>
            <a:r>
              <a:rPr lang="ru-RU" sz="36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Сапшо</a:t>
            </a:r>
            <a:endParaRPr lang="ru-RU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10504449" y="5107259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481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4468" y="286358"/>
            <a:ext cx="110397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Назовите национальный парк России, расположенный в Смоленской области на территории Демидовского и </a:t>
            </a:r>
            <a:r>
              <a:rPr lang="ru-RU" sz="3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Духовщинского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районов.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Управляющая кнопка: далее 2">
            <a:hlinkClick r:id="rId2" action="ppaction://hlinksldjump" highlightClick="1"/>
          </p:cNvPr>
          <p:cNvSpPr/>
          <p:nvPr/>
        </p:nvSpPr>
        <p:spPr>
          <a:xfrm>
            <a:off x="9612351" y="5307980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3307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4778" y="1103300"/>
            <a:ext cx="92794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Национальный 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парк «Смоленское </a:t>
            </a:r>
            <a:r>
              <a:rPr lang="ru-RU" sz="3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Поозерье</a:t>
            </a:r>
            <a:r>
              <a:rPr lang="ru-RU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10284241" y="5263375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7400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2234" y="176956"/>
            <a:ext cx="11463453" cy="5536131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fontAlgn="base">
              <a:lnSpc>
                <a:spcPct val="107000"/>
              </a:lnSpc>
              <a:spcBef>
                <a:spcPts val="1875"/>
              </a:spcBef>
              <a:spcAft>
                <a:spcPts val="2250"/>
              </a:spcAft>
            </a:pP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Ребята, наше мероприятие  подходит к концу, и я хотела бы узнать, </a:t>
            </a:r>
            <a:r>
              <a:rPr lang="ru-RU" sz="28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понравилося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ли он вам? Возникли у вас какие-нибудь вопросы? Что вам было не понятно?</a:t>
            </a:r>
            <a:endParaRPr lang="ru-RU" sz="28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07000"/>
              </a:lnSpc>
              <a:spcBef>
                <a:spcPts val="1875"/>
              </a:spcBef>
              <a:spcAft>
                <a:spcPts val="2250"/>
              </a:spcAft>
            </a:pP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вас на столах лежат по три смайлика: красный, желтый, зеленый. Красный означает, что вам не понравилось мероприятие  и вы испытали большие трудности. Желтый означает, что трудности возникли, но вы способны с ними справиться самостоятельно с помощью различных источников. Зеленый смайлик означает, что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вам понравилось мероприятие 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задания не вызвали у вас никаких сложностей.</a:t>
            </a:r>
            <a:endParaRPr lang="ru-RU" sz="28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07000"/>
              </a:lnSpc>
              <a:spcAft>
                <a:spcPts val="0"/>
              </a:spcAft>
            </a:pP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Каждый обучающийся поднимает смайлик соответствующего цвета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5201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0654" y="221950"/>
            <a:ext cx="11262731" cy="5624745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fontAlgn="base">
              <a:lnSpc>
                <a:spcPct val="107000"/>
              </a:lnSpc>
              <a:spcBef>
                <a:spcPts val="1875"/>
              </a:spcBef>
              <a:spcAft>
                <a:spcPts val="2250"/>
              </a:spcAft>
            </a:pPr>
            <a:r>
              <a:rPr lang="ru-RU" sz="4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«На Земле очень много красивых, удивительных и прекрасных мест. Но где бы вы ни были, как бы далеко не оказались от родного края, всегда помните о своей родной стороне, об отчем доме. Ведь не зря говорят: «В гостях хорошо, а дома лучше».</a:t>
            </a:r>
            <a:endParaRPr lang="ru-RU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3679" y="365125"/>
            <a:ext cx="10838984" cy="6281002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9829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32451" y="985487"/>
            <a:ext cx="101379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3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 На  водоразделе каких 3-х крупных рек расположена наша область? </a:t>
            </a:r>
            <a:endParaRPr lang="ru-RU" sz="3600" dirty="0"/>
          </a:p>
        </p:txBody>
      </p:sp>
      <p:sp>
        <p:nvSpPr>
          <p:cNvPr id="3" name="Управляющая кнопка: далее 2">
            <a:hlinkClick r:id="rId2" action="ppaction://hlinksldjump" highlightClick="1"/>
          </p:cNvPr>
          <p:cNvSpPr/>
          <p:nvPr/>
        </p:nvSpPr>
        <p:spPr>
          <a:xfrm>
            <a:off x="9157252" y="4492488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7887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10059" y="1260078"/>
            <a:ext cx="6175730" cy="655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lnSpc>
                <a:spcPct val="107000"/>
              </a:lnSpc>
              <a:spcAft>
                <a:spcPts val="0"/>
              </a:spcAft>
            </a:pPr>
            <a:r>
              <a:rPr lang="ru-RU" sz="3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Волга, Днепр, Западная Двина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9456234" y="4928839"/>
            <a:ext cx="1443860" cy="14884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0895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72165" y="938456"/>
            <a:ext cx="105214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Какое озеро области назвал «Байкал в миниатюре»? </a:t>
            </a:r>
            <a:endParaRPr lang="ru-RU" sz="3600" dirty="0"/>
          </a:p>
        </p:txBody>
      </p:sp>
      <p:sp>
        <p:nvSpPr>
          <p:cNvPr id="3" name="Управляющая кнопка: далее 2">
            <a:hlinkClick r:id="rId2" action="ppaction://hlinksldjump" highlightClick="1"/>
          </p:cNvPr>
          <p:cNvSpPr/>
          <p:nvPr/>
        </p:nvSpPr>
        <p:spPr>
          <a:xfrm>
            <a:off x="9567745" y="4906537"/>
            <a:ext cx="1806497" cy="124313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2916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56157" y="1442038"/>
            <a:ext cx="39622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sz="4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зеро </a:t>
            </a:r>
            <a:r>
              <a:rPr lang="ru-RU" sz="4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Сапшо</a:t>
            </a:r>
            <a:endParaRPr lang="ru-RU" sz="4000" dirty="0"/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8943277" y="5129561"/>
            <a:ext cx="1583473" cy="146616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0556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553</TotalTime>
  <Words>1114</Words>
  <Application>Microsoft Office PowerPoint</Application>
  <PresentationFormat>Широкоэкранный</PresentationFormat>
  <Paragraphs>99</Paragraphs>
  <Slides>56</Slides>
  <Notes>0</Notes>
  <HiddenSlides>50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56</vt:i4>
      </vt:variant>
    </vt:vector>
  </HeadingPairs>
  <TitlesOfParts>
    <vt:vector size="61" baseType="lpstr">
      <vt:lpstr>Arial</vt:lpstr>
      <vt:lpstr>Calibri</vt:lpstr>
      <vt:lpstr>Calibri Light</vt:lpstr>
      <vt:lpstr>Times New Roman</vt:lpstr>
      <vt:lpstr>Тема Office</vt:lpstr>
      <vt:lpstr>Муниципальное бюджетное общеобразовательное учреждение Глубокинская школа Краснинского района Смоленской области  Конкурс профессионального мастерства педагогических работников образовательных учреждений муниципального образования «Краснинский район» Смоленской области «Педагогическое искусство» Номинация: методическая разработка внеклассного мероприятия. Интерактивная викторина «В путешествие по родному краю»</vt:lpstr>
      <vt:lpstr>Смоленщина – удивительный край. С особенностями ее положения связаны многие исторические события, сыгравшие важную роль в судьбе России. Находясь на западных подступах к Москве, она не раз была ареной ожесточенных сражений, поэтому Смоленск издавна называют «Ключом-городом» к Москве, а Смоленщину – «Западными воротами» в Москву. Такое название полностью оправдано. Древние памятники культуры и истории, красивейшая природа, гостеприимные и открытые люди – вот основные черты нашего края.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викторина</dc:title>
  <dc:creator>admin</dc:creator>
  <cp:lastModifiedBy>admin</cp:lastModifiedBy>
  <cp:revision>35</cp:revision>
  <dcterms:created xsi:type="dcterms:W3CDTF">2021-09-29T05:46:06Z</dcterms:created>
  <dcterms:modified xsi:type="dcterms:W3CDTF">2021-10-10T17:02:24Z</dcterms:modified>
</cp:coreProperties>
</file>