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66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90" y="4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4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81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07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0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281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54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3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23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1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9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46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32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56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5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5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1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430E0-36D4-41F3-B839-0D0A37E8C4FF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0893B5-9D08-4EEA-A83A-82BB23524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59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и </a:t>
            </a:r>
            <a:r>
              <a:rPr lang="ru-RU" dirty="0" smtClean="0"/>
              <a:t>развитие  </a:t>
            </a:r>
            <a:r>
              <a:rPr lang="ru-RU" dirty="0" smtClean="0"/>
              <a:t>критического мышления на уроках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8666" y="4622800"/>
            <a:ext cx="8424334" cy="1460500"/>
          </a:xfrm>
        </p:spPr>
        <p:txBody>
          <a:bodyPr/>
          <a:lstStyle/>
          <a:p>
            <a:r>
              <a:rPr lang="ru-RU" dirty="0" smtClean="0"/>
              <a:t>Учитель </a:t>
            </a:r>
            <a:r>
              <a:rPr lang="ru-RU" dirty="0" err="1" smtClean="0"/>
              <a:t>математки</a:t>
            </a:r>
            <a:r>
              <a:rPr lang="ru-RU" dirty="0" smtClean="0"/>
              <a:t>: </a:t>
            </a:r>
            <a:r>
              <a:rPr lang="ru-RU" dirty="0" err="1" smtClean="0"/>
              <a:t>Бадакова</a:t>
            </a:r>
            <a:r>
              <a:rPr lang="ru-RU" dirty="0" smtClean="0"/>
              <a:t> Н.А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Глубокинская</a:t>
            </a:r>
            <a:r>
              <a:rPr lang="ru-RU" dirty="0" smtClean="0"/>
              <a:t>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09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15891"/>
              </p:ext>
            </p:extLst>
          </p:nvPr>
        </p:nvGraphicFramePr>
        <p:xfrm>
          <a:off x="914400" y="1143404"/>
          <a:ext cx="8592855" cy="5464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1838">
                  <a:extLst>
                    <a:ext uri="{9D8B030D-6E8A-4147-A177-3AD203B41FA5}">
                      <a16:colId xmlns:a16="http://schemas.microsoft.com/office/drawing/2014/main" val="3259817201"/>
                    </a:ext>
                  </a:extLst>
                </a:gridCol>
                <a:gridCol w="2021017">
                  <a:extLst>
                    <a:ext uri="{9D8B030D-6E8A-4147-A177-3AD203B41FA5}">
                      <a16:colId xmlns:a16="http://schemas.microsoft.com/office/drawing/2014/main" val="2216747668"/>
                    </a:ext>
                  </a:extLst>
                </a:gridCol>
              </a:tblGrid>
              <a:tr h="719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Вопрос</a:t>
                      </a:r>
                    </a:p>
                  </a:txBody>
                  <a:tcPr marL="73025" marR="730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«+» - верю»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« - » - не верю</a:t>
                      </a:r>
                    </a:p>
                  </a:txBody>
                  <a:tcPr marL="73025" marR="7302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964389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1. Верите ли вы, что самая простая из кривых линий – окружность?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3710890913"/>
                  </a:ext>
                </a:extLst>
              </a:tr>
              <a:tr h="936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2. Верите ли вы, что древние индийцы считали самым важным элементом окружности радиус, хотя не знали такого слова?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663974138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3. Верите ли вы, что впервые термин «радиус» встречается лишь в 16 веке?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972717698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4. Верите ли вы, что в переводе с латинского радиус означает «луч»?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081891526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5. Верите ли вы, что выражение «ходить по кругу» когда-то означало «прогресс»?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397769961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6. Верите ли вы, что хорда в переводе с греческого означает «струна»?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807089203"/>
                  </a:ext>
                </a:extLst>
              </a:tr>
              <a:tr h="619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7.Верите ли вы, что длина окружности и радиус окружности взаимосвязаны?</a:t>
                      </a:r>
                    </a:p>
                  </a:txBody>
                  <a:tcPr marL="73025" marR="730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85002588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14400" y="430603"/>
            <a:ext cx="1704012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постановки целей урока можно использовать игру «Верю- не верю»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4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4667" y="863600"/>
            <a:ext cx="8737600" cy="5528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u="sng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Второй этап урока – «Стадия осмысления».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Этот этап можно по-другому назвать смысловой стадией.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Эпиграфом для этого этапа подходят слова Для следующего момента урока лучше всего подходят слова Конфуция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«Скажи мне – и я забуду.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Покажи мне – и я запомню,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Вовлеки меня – и я научусь.»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40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8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7333" y="541867"/>
            <a:ext cx="90762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Цель:</a:t>
            </a:r>
          </a:p>
          <a:p>
            <a:r>
              <a:rPr lang="ru-RU" sz="2400" dirty="0" smtClean="0"/>
              <a:t>- получение новой информации</a:t>
            </a:r>
          </a:p>
          <a:p>
            <a:r>
              <a:rPr lang="ru-RU" sz="2400" dirty="0" smtClean="0"/>
              <a:t>- корректировка учеником поставленных целей обучения</a:t>
            </a:r>
          </a:p>
          <a:p>
            <a:r>
              <a:rPr lang="ru-RU" sz="2400" dirty="0" smtClean="0"/>
              <a:t>Функция:</a:t>
            </a:r>
          </a:p>
          <a:p>
            <a:r>
              <a:rPr lang="ru-RU" sz="2400" dirty="0" smtClean="0"/>
              <a:t>Информационная (получение новой информации по теме)</a:t>
            </a:r>
          </a:p>
          <a:p>
            <a:r>
              <a:rPr lang="ru-RU" sz="2400" dirty="0" smtClean="0"/>
              <a:t>  </a:t>
            </a:r>
            <a:r>
              <a:rPr lang="ru-RU" sz="2400" dirty="0" err="1" smtClean="0"/>
              <a:t>Систематизационная</a:t>
            </a:r>
            <a:r>
              <a:rPr lang="ru-RU" sz="2400" dirty="0" smtClean="0"/>
              <a:t> (классификация полученной информации по категориям знания)</a:t>
            </a:r>
          </a:p>
          <a:p>
            <a:r>
              <a:rPr lang="ru-RU" sz="2400" dirty="0" smtClean="0"/>
              <a:t> Чаще всего знакомство с новой информацией происходит в процессе ее изложения преподавателем, гораздо реже – в процессе чтения или просмотра материалов на видео или через компьютерные обучающие программы. Вместе с тем в процессе реализации смысловой стадии школьники вступают в контакт с новой информацией. Быстрый темп изложения нового материала в режиме слушания и письма практически исключает возможность его осмысления.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625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467" y="270933"/>
            <a:ext cx="10380133" cy="6105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этом этапе урока можно использовать метод </a:t>
            </a:r>
            <a:r>
              <a:rPr lang="ru-RU" sz="24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«Мозговой штурм»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.Проведение: Зачитывается проблема (задача, задание), даются 1 - 2 минуты для обдумывание мыслей и идей по её решению. Назначается секретарь из класса, который будет записывать все идеи и мысли. 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Запрещаются любые критические замечания и насмешки, все идеи рассматриваются, как имеющие право на существование. Далее идет обсуждение правильных идей и решение проблемы.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фрагмент урока в 8 классе по теме «Преобразование выражений, содержащих операцию извлечения квадратного корня» ребятам предлагается такая проблема: докажите, что эти выражения являются натуральными числами. В процессе работы все участники группы решают задачу, а аналитики доказывают, что полученное значение является натуральным числом, то есть его можно умножать, складывать, вычитать, делить и возводить в степень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137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9" y="424075"/>
            <a:ext cx="9922933" cy="5879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умение чтения с карандашом очень полезно, так как этим приёмом заставляем учеников вдумываться, внимательно читать текст, развивать систематичность мышления и умения выделять новое.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6 классе по теме «Окружность»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Предлагаю прочитать текст и во время чтения использовать систему маркировки, включая следующие значки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- если это уже знали;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- если информация новая;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- если думали иначе и не согласны;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– если что-то непонятно, у вас самих возникли вопросы.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 можете работать в парах, группах, а можете индивидуально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441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8933" y="745067"/>
            <a:ext cx="6471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Задание 1. Познакомьтесь с информацией.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9733" y="1114399"/>
            <a:ext cx="9313334" cy="1787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таблицу сведения из текста заносятся обязательно КРАТКО, что позволяет провести с текстом дополнительную работу по осмыслению прочитанного и его "сворачиванию" в конспект. Эту стадию каждый может провести индивидуально. Данный приём позволяет зрительно увидеть столкновение старых знаний с новыми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2. Заполните таблицу «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Инсерт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529833"/>
              </p:ext>
            </p:extLst>
          </p:nvPr>
        </p:nvGraphicFramePr>
        <p:xfrm>
          <a:off x="711200" y="3098800"/>
          <a:ext cx="9431867" cy="279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1705">
                  <a:extLst>
                    <a:ext uri="{9D8B030D-6E8A-4147-A177-3AD203B41FA5}">
                      <a16:colId xmlns:a16="http://schemas.microsoft.com/office/drawing/2014/main" val="120413459"/>
                    </a:ext>
                  </a:extLst>
                </a:gridCol>
                <a:gridCol w="2374228">
                  <a:extLst>
                    <a:ext uri="{9D8B030D-6E8A-4147-A177-3AD203B41FA5}">
                      <a16:colId xmlns:a16="http://schemas.microsoft.com/office/drawing/2014/main" val="1279334192"/>
                    </a:ext>
                  </a:extLst>
                </a:gridCol>
                <a:gridCol w="2357967">
                  <a:extLst>
                    <a:ext uri="{9D8B030D-6E8A-4147-A177-3AD203B41FA5}">
                      <a16:colId xmlns:a16="http://schemas.microsoft.com/office/drawing/2014/main" val="1316994072"/>
                    </a:ext>
                  </a:extLst>
                </a:gridCol>
                <a:gridCol w="2357967">
                  <a:extLst>
                    <a:ext uri="{9D8B030D-6E8A-4147-A177-3AD203B41FA5}">
                      <a16:colId xmlns:a16="http://schemas.microsoft.com/office/drawing/2014/main" val="3197866525"/>
                    </a:ext>
                  </a:extLst>
                </a:gridCol>
              </a:tblGrid>
              <a:tr h="1400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«V» – знаю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«+» – новое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«-» – думал иначе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effectLst/>
                        </a:rPr>
                        <a:t>«?» – вопросы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86450"/>
                  </a:ext>
                </a:extLst>
              </a:tr>
              <a:tr h="1393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025" marR="73025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1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997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3999" y="1253067"/>
            <a:ext cx="8822267" cy="5571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ходе объяснения новой темы записываю основные мысли Удобно использовать наглядный метод «</a:t>
            </a:r>
            <a:r>
              <a:rPr lang="ru-RU" sz="28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как часть второго этапа урока. Кластер в переводе с английского обозначает «гроздь», «скопление». Цель: концентрация внимания, структурирование информации.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заранее на цветных карточках и приклеиваю их на доску. Учащиеся визуально следят за ходом мыслей учителя. К концу объяснения на доске получается конспект-лекция.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965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sd.kopilkaurokov.ru/up/html/2018/08/11/k_5b6ebd3f8e138/user_file_5b6ebd4027abd_1_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558801"/>
            <a:ext cx="8873067" cy="611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1674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fsd.kopilkaurokov.ru/up/html/2018/08/11/k_5b6ebd3f8e138/user_file_5b6ebd4027abd_1_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541867"/>
            <a:ext cx="8585201" cy="5520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49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Умеющие мыслить умеют задавать вопросы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Э. Кинг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394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2933" y="507999"/>
            <a:ext cx="8111067" cy="4951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«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Теорема-</a:t>
            </a:r>
            <a:r>
              <a:rPr lang="ru-RU" i="1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пазл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(для старших классов), «Правило- 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пазл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(для 5-6 классов)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Учащимся предлагается собрать теорему из 4 фрагментов. На одном содержится формулировка теорем, на другом – чертеж к теореме, на третьем - что дано и что требуется доказать, на четвертом -доказательство. Все теоремы курса собраны в одном пакете.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5 класса на обобщающем уроке по теме «Плоскость. Прямая. Луч.» Детям предлагаю собрать правило из 2-х фрагментов: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одних карточках начало правила: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Отрезок это-…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Прямая это-…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 это-…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других карточках продолжение правила.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092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6667" y="742624"/>
            <a:ext cx="9533466" cy="4417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u="sng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Третий этап урока – «Стадия рефлексии (размышления)»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размышление, рождение нового знания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постановка учеником новых целей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Коммуникационная (обмен мнениями о новой информации)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Информационная (приобретение нового знания)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Мотивационная (побуждение к дальнейшему расширению информационного поля)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Оценочная (соотнесение новой информации и имеющихся знаний, выработка собственной позиции,  </a:t>
            </a:r>
            <a:b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процесса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15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199" y="270932"/>
            <a:ext cx="9211733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ебятам 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младшего и среднего можно задать следующие вопросы: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Достигли ли вы своей цели на уроке?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делали?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Зачем делали?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делали?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чего делали?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Предложить закончить предложения: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я узнал…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 интересно…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понял, что…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Теперь я могу…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научился…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меня получилось…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попробую….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Меня удивило…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Мне захотелось…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85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467" y="239922"/>
            <a:ext cx="9008533" cy="5782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ребят старшего возраста хорошо предложить методический прием 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короткое нерифмованное стихотворение из пяти строк.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данного приёма – систематизировать имеющиеся знания,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научить излагать сложные понятия в краткой форме.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строка – выражение сущности темы одним словом, обычно именем существительным.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строка – описание темы в целом в двух словах, как правило, именами прилагательными.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строка – это описание действий в рамках темы тремя словами, обычно глаголами.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Четвертая строка – это фраза из четырех слов, выражающее личное отношение к данной теме.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Пятая строка – состоит из одного слова, являющегося синонимом к первому на эмоционально-образном или философско-обобщенном уровне, повторяющая суть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555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2533" y="1032933"/>
            <a:ext cx="8398934" cy="520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10 классе по теме «Производная» получился такой «</a:t>
            </a:r>
            <a:r>
              <a:rPr lang="ru-RU" sz="3200" dirty="0" err="1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Производная.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и формулы дифференцирования.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Подставляем, вычисляем, определяем.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в жизни пригодится.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Дифференцирование.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32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46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9067" y="643468"/>
            <a:ext cx="8144933" cy="6099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этом этапе часто использую метод «</a:t>
            </a:r>
            <a:r>
              <a:rPr lang="ru-RU" sz="2800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Сезоны года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Предлагаю ученикам оценить свое состояние после урока с помощью ассоциаций, связанных с сезонами года. У каждого четыре листочка: белый-зима, красный-лето, зеленый –весна, желтый-осень. Учащиеся выбирают цвет листочка, который отражает его эмоциональное отношение к уроку, и пишет почему он выбрал именно этот листочек или ответы на вопросы: что я понял, что не понял, что требует повторения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42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4800" y="846667"/>
            <a:ext cx="7569200" cy="5394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Итак, вы увидели, что можно использовать различные приемы технологии развития критического мышления на уроках математики.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Закончить хочется словами: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 – это не сосуд, который надо наполнить, а факел, который надо зажечь.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7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5300" y="942422"/>
            <a:ext cx="8013700" cy="4017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Одной из образовательных технологий, которая отвечает всем требованиям ФГОС и способствует формированию Универсальных Учебных Действий, является Технология развития критического мышления, целью которой является развитие критического мышления посредством интерактивного включения учащихся в образовательный процесс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технологии развития критического мышления на уроках математики развивает у обучающих: логическое мышление, алгоритмическую культуру, критическое мышление, умение проводить исследование, решать проблему, умение работать с информацией, активно ее воспринимать, творческие способности, обосновывать их и ставить перед собой обдуманные цели.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3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254001"/>
            <a:ext cx="908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Технология развития критического мышления представляет собой структуру урока, состоящую из трёх этапов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36415"/>
              </p:ext>
            </p:extLst>
          </p:nvPr>
        </p:nvGraphicFramePr>
        <p:xfrm>
          <a:off x="558803" y="577166"/>
          <a:ext cx="9207497" cy="564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08">
                  <a:extLst>
                    <a:ext uri="{9D8B030D-6E8A-4147-A177-3AD203B41FA5}">
                      <a16:colId xmlns:a16="http://schemas.microsoft.com/office/drawing/2014/main" val="402248474"/>
                    </a:ext>
                  </a:extLst>
                </a:gridCol>
                <a:gridCol w="2259563">
                  <a:extLst>
                    <a:ext uri="{9D8B030D-6E8A-4147-A177-3AD203B41FA5}">
                      <a16:colId xmlns:a16="http://schemas.microsoft.com/office/drawing/2014/main" val="2791790869"/>
                    </a:ext>
                  </a:extLst>
                </a:gridCol>
                <a:gridCol w="2259563">
                  <a:extLst>
                    <a:ext uri="{9D8B030D-6E8A-4147-A177-3AD203B41FA5}">
                      <a16:colId xmlns:a16="http://schemas.microsoft.com/office/drawing/2014/main" val="119349974"/>
                    </a:ext>
                  </a:extLst>
                </a:gridCol>
                <a:gridCol w="2259563">
                  <a:extLst>
                    <a:ext uri="{9D8B030D-6E8A-4147-A177-3AD203B41FA5}">
                      <a16:colId xmlns:a16="http://schemas.microsoft.com/office/drawing/2014/main" val="2989171675"/>
                    </a:ext>
                  </a:extLst>
                </a:gridCol>
              </a:tblGrid>
              <a:tr h="56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урока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этапа </a:t>
                      </a:r>
                      <a:r>
                        <a:rPr lang="ru-RU" sz="1800" i="1" dirty="0" err="1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3140150568"/>
                  </a:ext>
                </a:extLst>
              </a:tr>
              <a:tr h="5012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этап урока – «Стадия вызова</a:t>
                      </a:r>
                      <a:r>
                        <a:rPr lang="ru-RU" sz="1050" dirty="0">
                          <a:solidFill>
                            <a:srgbClr val="333333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Настраивает на получение новой информации: ученики активизируются, чему способствует индивидуальный ответ на вопрос, который актуализирует предшествующие знания и, что особенно важно, формирует запрос на получение новой информации.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вызывает уже имеющиеся знания у учащихся по данной теме, активизирует их мыслительную деятельность, а также происходит корректировка и уточнение целей.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в свою очередь, вспоминают, что им известно по изученной теме, систематизируют информацию, задают вопросы, на которые хотели бы получить ответы.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15978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54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03447"/>
              </p:ext>
            </p:extLst>
          </p:nvPr>
        </p:nvGraphicFramePr>
        <p:xfrm>
          <a:off x="266701" y="1274139"/>
          <a:ext cx="9652000" cy="4859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Документ" r:id="rId3" imgW="5946213" imgH="2430445" progId="Word.Document.12">
                  <p:embed/>
                </p:oleObj>
              </mc:Choice>
              <mc:Fallback>
                <p:oleObj name="Документ" r:id="rId3" imgW="5946213" imgH="243044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1" y="1274139"/>
                        <a:ext cx="9652000" cy="4859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635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45952"/>
              </p:ext>
            </p:extLst>
          </p:nvPr>
        </p:nvGraphicFramePr>
        <p:xfrm>
          <a:off x="165100" y="584200"/>
          <a:ext cx="10134599" cy="566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окумент" r:id="rId3" imgW="5946213" imgH="3657187" progId="Word.Document.12">
                  <p:embed/>
                </p:oleObj>
              </mc:Choice>
              <mc:Fallback>
                <p:oleObj name="Документ" r:id="rId3" imgW="5946213" imgH="36571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100" y="584200"/>
                        <a:ext cx="10134599" cy="566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308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8600" y="901898"/>
            <a:ext cx="8597900" cy="409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u="sng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Итак, первый этап урока – «Стадия вызова»</a:t>
            </a: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актуализация имеющихся знаний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пробуждение интереса к получению новой информации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постановка учеником собственных целей обучения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 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Мотивационная    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(побуждение к работе с новой информацией, пробуждение интереса к теме)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(вызов «на поверхность» имеющихся знании по теме)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i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Коммуникационная 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(бесконфликтный обмен мнениями)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2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0700" y="2197100"/>
            <a:ext cx="94996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Особенностями начала нетрадиционного урока являются: рифмованное начало урока, загадки по теме урока, эпиграф к уроку, высказывания выдающихся людей, относящиеся к теме урока, пословицы и поговорки к теме урока, постановка учебной задачи, проблемного вопроса, создания проблемной ситуации</a:t>
            </a:r>
            <a:r>
              <a:rPr lang="ru-RU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98500" y="2934"/>
            <a:ext cx="9398000" cy="5577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«Натуральные числа» (второй урок по теме) 5 класс.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 урока: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1.Организационный момент. Сообщение темы урока.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-Прочитайте числа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доске: 945, 459, 187, 954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-Что заметили? (числа трехзначные)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-Какое число лишнее? ( 187)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Почему? (все числа составлены из цифр 9,4,5 кроме числа 187)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-Какое задание с этими числами можно предложить? (записать в порядке возрастания или убывания, Сложить или вычесть числа. Записать в виде суммы разрядных слагаемых.)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называются все эти числа? (натуральные)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Вспомните, что мы делали на прошлом уроке и попробуйте сформулировать тему сегодняшнего урока. (натуральные числа)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93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1196</Words>
  <Application>Microsoft Office PowerPoint</Application>
  <PresentationFormat>Широкоэкранный</PresentationFormat>
  <Paragraphs>134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Helvetica</vt:lpstr>
      <vt:lpstr>Times New Roman</vt:lpstr>
      <vt:lpstr>Trebuchet MS</vt:lpstr>
      <vt:lpstr>Wingdings 3</vt:lpstr>
      <vt:lpstr>Аспект</vt:lpstr>
      <vt:lpstr>Документ</vt:lpstr>
      <vt:lpstr>Технология и развитие  критического мышления на уроках математики</vt:lpstr>
      <vt:lpstr>Умеющие мыслить умеют задавать вопросы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и развития  критического мышления на уроках математики</dc:title>
  <dc:creator>admin</dc:creator>
  <cp:lastModifiedBy>admin</cp:lastModifiedBy>
  <cp:revision>10</cp:revision>
  <dcterms:created xsi:type="dcterms:W3CDTF">2022-12-18T08:05:43Z</dcterms:created>
  <dcterms:modified xsi:type="dcterms:W3CDTF">2022-12-18T10:10:48Z</dcterms:modified>
</cp:coreProperties>
</file>